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handoutMasterIdLst>
    <p:handoutMasterId r:id="rId7"/>
  </p:handoutMasterIdLst>
  <p:sldIdLst>
    <p:sldId id="361" r:id="rId2"/>
    <p:sldId id="363" r:id="rId3"/>
    <p:sldId id="366" r:id="rId4"/>
    <p:sldId id="364" r:id="rId5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9900"/>
    <a:srgbClr val="F6B704"/>
    <a:srgbClr val="CC00CC"/>
    <a:srgbClr val="000000"/>
    <a:srgbClr val="0099FF"/>
    <a:srgbClr val="0000FF"/>
    <a:srgbClr val="E671EF"/>
    <a:srgbClr val="6BD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4" autoAdjust="0"/>
    <p:restoredTop sz="94681" autoAdjust="0"/>
  </p:normalViewPr>
  <p:slideViewPr>
    <p:cSldViewPr>
      <p:cViewPr varScale="1">
        <p:scale>
          <a:sx n="88" d="100"/>
          <a:sy n="88" d="100"/>
        </p:scale>
        <p:origin x="132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69376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</a:t>
            </a: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395536" y="4703456"/>
            <a:ext cx="8369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Programmazione per gli interventi in materia di istruzione scolastica, universitaria e post-universitaria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dell'istruzione e della formazione professionale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84358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</a:t>
            </a:r>
            <a:r>
              <a:rPr kumimoji="0" lang="it-IT" i="0" u="non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5.a</a:t>
            </a:r>
            <a:r>
              <a:rPr kumimoji="0" lang="it-IT" i="0" u="none" strike="noStrike" cap="none" normalizeH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 </a:t>
            </a: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kumimoji="0" lang="it-IT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dirty="0" smtClean="0">
                <a:cs typeface="Arial" panose="020B0604020202020204" pitchFamily="34" charset="0"/>
              </a:rPr>
              <a:t>Avviso n. 26/2018 </a:t>
            </a:r>
            <a:r>
              <a:rPr lang="it-IT" dirty="0" smtClean="0"/>
              <a:t>per l’attivazione di percorsi per rafforzare l’</a:t>
            </a:r>
            <a:r>
              <a:rPr lang="it-IT" dirty="0" err="1" smtClean="0"/>
              <a:t>occupabilità</a:t>
            </a:r>
            <a:r>
              <a:rPr lang="it-IT" dirty="0" smtClean="0"/>
              <a:t> di giovani laureati nella P.A. </a:t>
            </a:r>
            <a:r>
              <a:rPr lang="it-IT" dirty="0"/>
              <a:t>r</a:t>
            </a:r>
            <a:r>
              <a:rPr lang="it-IT" dirty="0" smtClean="0"/>
              <a:t>egionale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633539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43509" y="107921"/>
            <a:ext cx="8856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hangingPunct="1"/>
            <a:r>
              <a:rPr lang="it-IT" sz="2000" dirty="0" smtClean="0">
                <a:solidFill>
                  <a:srgbClr val="0066CC"/>
                </a:solidFill>
              </a:rPr>
              <a:t>AVVISO 26/2018 - PERCORSI </a:t>
            </a:r>
            <a:r>
              <a:rPr lang="it-IT" sz="2000" dirty="0">
                <a:solidFill>
                  <a:srgbClr val="0066CC"/>
                </a:solidFill>
              </a:rPr>
              <a:t>PER RAFFORZARE L’OCCUPABILITA’ DI GIOVANI LAUREATI NELLA P.A. REGIONALE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79513" y="1268760"/>
            <a:ext cx="878497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just" eaLnBrk="1" hangingPunct="1"/>
            <a:r>
              <a:rPr lang="it-IT" sz="1600" b="0" dirty="0" smtClean="0">
                <a:cs typeface="Arial" panose="020B0604020202020204" pitchFamily="34" charset="0"/>
              </a:rPr>
              <a:t>L’Amministrazione, in collaborazione con le Università siciliane, sostiene l’attivazione di percorsi per l’</a:t>
            </a:r>
            <a:r>
              <a:rPr lang="it-IT" sz="1600" b="0" dirty="0" err="1" smtClean="0">
                <a:cs typeface="Arial" panose="020B0604020202020204" pitchFamily="34" charset="0"/>
              </a:rPr>
              <a:t>occupabilità</a:t>
            </a:r>
            <a:r>
              <a:rPr lang="it-IT" sz="1600" b="0" dirty="0" smtClean="0">
                <a:cs typeface="Arial" panose="020B0604020202020204" pitchFamily="34" charset="0"/>
              </a:rPr>
              <a:t> di giovani laureati, interessati ad esperienze lavorative presso la P.A., mediante un tirocinio extra curriculare presso i Dipartimenti della Regione Siciliana localizzati nel Comune di Palermo.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432942" y="2600968"/>
            <a:ext cx="1656184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400" b="1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OBIETTIVI PRINCIPALI</a:t>
            </a:r>
            <a:endParaRPr lang="it-IT" sz="14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432942" y="5193256"/>
            <a:ext cx="1656184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DESTINATARI</a:t>
            </a:r>
          </a:p>
        </p:txBody>
      </p:sp>
      <p:sp>
        <p:nvSpPr>
          <p:cNvPr id="6" name="Rettangolo 5"/>
          <p:cNvSpPr/>
          <p:nvPr/>
        </p:nvSpPr>
        <p:spPr>
          <a:xfrm>
            <a:off x="2316080" y="2387664"/>
            <a:ext cx="6288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algn="just" eaLnBrk="1" hangingPunct="1">
              <a:buFont typeface="Wingdings" panose="05000000000000000000" pitchFamily="2" charset="2"/>
              <a:buChar char="§"/>
              <a:tabLst>
                <a:tab pos="180975" algn="l"/>
              </a:tabLst>
            </a:pPr>
            <a:r>
              <a:rPr lang="it-IT" sz="1600" b="0" dirty="0">
                <a:cs typeface="Arial" panose="020B0604020202020204" pitchFamily="34" charset="0"/>
              </a:rPr>
              <a:t>C</a:t>
            </a:r>
            <a:r>
              <a:rPr lang="it-IT" sz="1600" b="0" dirty="0" smtClean="0">
                <a:cs typeface="Arial" panose="020B0604020202020204" pitchFamily="34" charset="0"/>
              </a:rPr>
              <a:t>onsentire </a:t>
            </a:r>
            <a:r>
              <a:rPr lang="it-IT" sz="1600" b="0" dirty="0">
                <a:cs typeface="Arial" panose="020B0604020202020204" pitchFamily="34" charset="0"/>
              </a:rPr>
              <a:t>ai giovani laureati di integrare la preparazione </a:t>
            </a:r>
            <a:r>
              <a:rPr lang="it-IT" sz="1600" b="0" dirty="0" smtClean="0">
                <a:cs typeface="Arial" panose="020B0604020202020204" pitchFamily="34" charset="0"/>
              </a:rPr>
              <a:t>universitaria </a:t>
            </a:r>
            <a:r>
              <a:rPr lang="it-IT" sz="1600" b="0" dirty="0">
                <a:cs typeface="Arial" panose="020B0604020202020204" pitchFamily="34" charset="0"/>
              </a:rPr>
              <a:t>con competenze d’interesse delle </a:t>
            </a:r>
            <a:r>
              <a:rPr lang="it-IT" sz="1600" b="0" dirty="0" smtClean="0">
                <a:cs typeface="Arial" panose="020B0604020202020204" pitchFamily="34" charset="0"/>
              </a:rPr>
              <a:t>P.A.;</a:t>
            </a:r>
            <a:endParaRPr lang="it-IT" sz="1600" b="0" dirty="0">
              <a:cs typeface="Arial" panose="020B0604020202020204" pitchFamily="34" charset="0"/>
            </a:endParaRPr>
          </a:p>
          <a:p>
            <a:pPr marL="180975" indent="-180975" algn="just" eaLnBrk="1" hangingPunct="1">
              <a:buFont typeface="Wingdings" panose="05000000000000000000" pitchFamily="2" charset="2"/>
              <a:buChar char="§"/>
              <a:tabLst>
                <a:tab pos="180975" algn="l"/>
              </a:tabLst>
            </a:pPr>
            <a:r>
              <a:rPr lang="it-IT" sz="1600" b="0" dirty="0" smtClean="0">
                <a:cs typeface="Arial" panose="020B0604020202020204" pitchFamily="34" charset="0"/>
              </a:rPr>
              <a:t>Ampliare le </a:t>
            </a:r>
            <a:r>
              <a:rPr lang="it-IT" sz="1600" b="0" dirty="0">
                <a:cs typeface="Arial" panose="020B0604020202020204" pitchFamily="34" charset="0"/>
              </a:rPr>
              <a:t>opportunità d’inserimento lavorativo dei giovani laureati residenti in Sicilia presso le pubbliche </a:t>
            </a:r>
            <a:r>
              <a:rPr lang="it-IT" sz="1600" b="0" dirty="0" smtClean="0">
                <a:cs typeface="Arial" panose="020B0604020202020204" pitchFamily="34" charset="0"/>
              </a:rPr>
              <a:t>amministrazioni.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316923" y="4944070"/>
            <a:ext cx="6526504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600" dirty="0"/>
              <a:t>G</a:t>
            </a:r>
            <a:r>
              <a:rPr lang="it-IT" sz="1600" dirty="0" smtClean="0"/>
              <a:t>iovani disoccupati/inoccupati</a:t>
            </a:r>
            <a:r>
              <a:rPr lang="it-IT" sz="1600" b="0" dirty="0" smtClean="0"/>
              <a:t>, di età non superiore ai 35 anni</a:t>
            </a:r>
            <a:r>
              <a:rPr lang="it-IT" sz="1600" b="0" dirty="0"/>
              <a:t>, residenti in Sicilia da almeno </a:t>
            </a:r>
            <a:r>
              <a:rPr lang="it-IT" sz="1600" b="0" dirty="0" smtClean="0"/>
              <a:t>un anno, in possesso di una laurea magistrale, specialistica o vecchio ordinamento e </a:t>
            </a:r>
            <a:r>
              <a:rPr lang="it-IT" sz="1600" b="0" dirty="0"/>
              <a:t>con comprovata </a:t>
            </a:r>
            <a:r>
              <a:rPr lang="it-IT" sz="1600" b="0" dirty="0" smtClean="0"/>
              <a:t>conoscenza della lingua inglese </a:t>
            </a:r>
            <a:endParaRPr lang="it-IT" sz="1600" b="0" dirty="0"/>
          </a:p>
        </p:txBody>
      </p:sp>
      <p:sp>
        <p:nvSpPr>
          <p:cNvPr id="16" name="Freeform 17"/>
          <p:cNvSpPr/>
          <p:nvPr/>
        </p:nvSpPr>
        <p:spPr>
          <a:xfrm>
            <a:off x="432942" y="3897112"/>
            <a:ext cx="1690786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SOGGETTI PROPONENTI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330877" y="3647926"/>
            <a:ext cx="6345579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600" dirty="0" smtClean="0"/>
              <a:t>Università statali e non </a:t>
            </a:r>
            <a:r>
              <a:rPr lang="it-IT" sz="1600" b="0" dirty="0" smtClean="0"/>
              <a:t>riconosciute dal MIUR con sede legale in Sicilia accreditate per la macro tipologia C (Formazione Superiore) e non accreditate purché abbiano presentato istanza di accreditamento.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174332" y="4028040"/>
            <a:ext cx="6196877" cy="67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r>
              <a:rPr lang="it-IT" sz="1600" dirty="0"/>
              <a:t>€ </a:t>
            </a:r>
            <a:r>
              <a:rPr lang="it-IT" sz="1600" dirty="0" smtClean="0"/>
              <a:t>2.674.000,00 </a:t>
            </a:r>
            <a:r>
              <a:rPr lang="it-IT" sz="1600" b="0" dirty="0" smtClean="0"/>
              <a:t>ripartita sulla base della classe dimensionale degli Atenei Siciliani, quest’ultima misurata in termini di personale occupato a tempo indeterminato e determinato nel 2016. </a:t>
            </a:r>
            <a:endParaRPr kumimoji="0" lang="it-IT" sz="1600" b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26" name="Freeform 17"/>
          <p:cNvSpPr/>
          <p:nvPr/>
        </p:nvSpPr>
        <p:spPr>
          <a:xfrm>
            <a:off x="337978" y="3986750"/>
            <a:ext cx="1773576" cy="62671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DOTAZIONE FINANZIARIA </a:t>
            </a:r>
          </a:p>
        </p:txBody>
      </p:sp>
      <p:sp>
        <p:nvSpPr>
          <p:cNvPr id="10" name="Freeform 17"/>
          <p:cNvSpPr/>
          <p:nvPr/>
        </p:nvSpPr>
        <p:spPr>
          <a:xfrm>
            <a:off x="337978" y="4987098"/>
            <a:ext cx="1769308" cy="624453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STRUMENTO FINANZIARIO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195736" y="4988660"/>
            <a:ext cx="6196877" cy="67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r>
              <a:rPr lang="it-IT" sz="1600" dirty="0" smtClean="0"/>
              <a:t>Sovvenzione a fondo perduto</a:t>
            </a:r>
            <a:endParaRPr kumimoji="0" lang="it-IT" sz="1600" b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4" name="CasellaDiTesto 6"/>
          <p:cNvSpPr txBox="1"/>
          <p:nvPr/>
        </p:nvSpPr>
        <p:spPr>
          <a:xfrm>
            <a:off x="143509" y="107921"/>
            <a:ext cx="8856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hangingPunct="1"/>
            <a:r>
              <a:rPr lang="it-IT" sz="2000" dirty="0" smtClean="0">
                <a:solidFill>
                  <a:srgbClr val="0066CC"/>
                </a:solidFill>
              </a:rPr>
              <a:t>AVVISO 26/2018 - PERCORSI </a:t>
            </a:r>
            <a:r>
              <a:rPr lang="it-IT" sz="2000" dirty="0">
                <a:solidFill>
                  <a:srgbClr val="0066CC"/>
                </a:solidFill>
              </a:rPr>
              <a:t>PER RAFFORZARE L’OCCUPABILITA’ DI GIOVANI LAUREATI NELLA P.A. REGIONALE</a:t>
            </a:r>
          </a:p>
        </p:txBody>
      </p:sp>
      <p:sp>
        <p:nvSpPr>
          <p:cNvPr id="15" name="Freeform 17"/>
          <p:cNvSpPr/>
          <p:nvPr/>
        </p:nvSpPr>
        <p:spPr>
          <a:xfrm>
            <a:off x="337978" y="2240928"/>
            <a:ext cx="1671641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STRUMENTO OPERATIVO</a:t>
            </a:r>
          </a:p>
        </p:txBody>
      </p:sp>
      <p:sp>
        <p:nvSpPr>
          <p:cNvPr id="16" name="Rettangolo 29"/>
          <p:cNvSpPr/>
          <p:nvPr/>
        </p:nvSpPr>
        <p:spPr>
          <a:xfrm>
            <a:off x="2230022" y="1378511"/>
            <a:ext cx="6014386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600" b="0" dirty="0"/>
              <a:t>P</a:t>
            </a:r>
            <a:r>
              <a:rPr lang="it-IT" sz="1600" b="0" dirty="0" smtClean="0"/>
              <a:t>ercorso integrato così composto: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b="0" dirty="0">
                <a:cs typeface="Arial" panose="020B0604020202020204" pitchFamily="34" charset="0"/>
              </a:rPr>
              <a:t>attività</a:t>
            </a:r>
            <a:r>
              <a:rPr lang="it-IT" sz="1600" dirty="0" smtClean="0"/>
              <a:t> formativa iniziale</a:t>
            </a:r>
            <a:r>
              <a:rPr lang="it-IT" sz="1600" b="0" dirty="0" smtClean="0"/>
              <a:t> di introduzione all’attività nelle amministrazioni regionali presso l’Università destinataria del finanziamento;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 smtClean="0"/>
              <a:t>tirocinio extracurriculare </a:t>
            </a:r>
            <a:r>
              <a:rPr lang="it-IT" sz="1600" b="0" dirty="0" smtClean="0"/>
              <a:t>presso i Dipartimenti regionali, nel </a:t>
            </a:r>
            <a:r>
              <a:rPr lang="it-IT" sz="1600" b="0" dirty="0"/>
              <a:t>c</a:t>
            </a:r>
            <a:r>
              <a:rPr lang="it-IT" sz="1600" b="0" dirty="0" smtClean="0"/>
              <a:t>omune di Palermo, </a:t>
            </a:r>
            <a:r>
              <a:rPr lang="it-IT" sz="1600" b="0" dirty="0"/>
              <a:t>con un impegno </a:t>
            </a:r>
            <a:r>
              <a:rPr lang="it-IT" sz="1600" b="0" dirty="0" smtClean="0"/>
              <a:t>previsto </a:t>
            </a:r>
            <a:r>
              <a:rPr lang="it-IT" sz="1600" b="0" dirty="0"/>
              <a:t>non superiore alle 1.256 ore da effettuare in 12 </a:t>
            </a:r>
            <a:r>
              <a:rPr lang="it-IT" sz="1600" b="0" dirty="0" smtClean="0"/>
              <a:t>mesi;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 smtClean="0"/>
              <a:t>attività formativa finale </a:t>
            </a:r>
            <a:r>
              <a:rPr lang="it-IT" sz="1600" b="0" dirty="0" smtClean="0"/>
              <a:t>– corso avanzato di restituzione delle competenze acquisite presso l’Università.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1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Programma 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</a:t>
            </a:r>
            <a:r>
              <a:rPr lang="it-IT" sz="280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5" y="6088559"/>
            <a:ext cx="3024336" cy="758257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24475" y="4230402"/>
            <a:ext cx="84497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Programmazione per gli interventi in materia di istruzione scolastica, universitaria e post-universitaria 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dell'istruzione e della formazione professionale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688632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4570</TotalTime>
  <Words>395</Words>
  <Application>Microsoft Office PowerPoint</Application>
  <PresentationFormat>Presentazione su schermo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1" baseType="lpstr">
      <vt:lpstr>ＭＳ Ｐゴシック</vt:lpstr>
      <vt:lpstr>SimSun</vt:lpstr>
      <vt:lpstr>Arial</vt:lpstr>
      <vt:lpstr>Arial Black</vt:lpstr>
      <vt:lpstr>Calibri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615</cp:revision>
  <dcterms:created xsi:type="dcterms:W3CDTF">2007-03-15T14:10:26Z</dcterms:created>
  <dcterms:modified xsi:type="dcterms:W3CDTF">2019-06-24T14:15:03Z</dcterms:modified>
</cp:coreProperties>
</file>